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61" r:id="rId2"/>
    <p:sldId id="259" r:id="rId3"/>
    <p:sldId id="262" r:id="rId4"/>
    <p:sldId id="263" r:id="rId5"/>
    <p:sldId id="264" r:id="rId6"/>
    <p:sldId id="265" r:id="rId7"/>
    <p:sldId id="267" r:id="rId8"/>
    <p:sldId id="268" r:id="rId9"/>
    <p:sldId id="269"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33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C518C-6C4C-447E-A52B-F5B9D48EFB0D}" type="datetimeFigureOut">
              <a:rPr lang="en-US" smtClean="0"/>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C4E01-9A89-4215-9D6A-6C96598BDE59}" type="slidenum">
              <a:rPr lang="en-US" smtClean="0"/>
              <a:t>‹#›</a:t>
            </a:fld>
            <a:endParaRPr lang="en-US"/>
          </a:p>
        </p:txBody>
      </p:sp>
    </p:spTree>
    <p:extLst>
      <p:ext uri="{BB962C8B-B14F-4D97-AF65-F5344CB8AC3E}">
        <p14:creationId xmlns:p14="http://schemas.microsoft.com/office/powerpoint/2010/main" val="150229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43000" y="685800"/>
            <a:ext cx="4572000" cy="3429000"/>
          </a:xfrm>
          <a:ln/>
        </p:spPr>
      </p:sp>
      <p:sp>
        <p:nvSpPr>
          <p:cNvPr id="31747" name="Notes Placeholder 2"/>
          <p:cNvSpPr>
            <a:spLocks noGrp="1"/>
          </p:cNvSpPr>
          <p:nvPr>
            <p:ph type="body" idx="1"/>
          </p:nvPr>
        </p:nvSpPr>
        <p:spPr>
          <a:noFill/>
          <a:ln/>
        </p:spPr>
        <p:txBody>
          <a:bodyPr/>
          <a:lstStyle/>
          <a:p>
            <a:r>
              <a:rPr lang="en-US" b="1" dirty="0"/>
              <a:t>Crystal River Nuclear Plant</a:t>
            </a:r>
          </a:p>
          <a:p>
            <a:pPr defTabSz="897301" fontAlgn="base">
              <a:spcAft>
                <a:spcPct val="0"/>
              </a:spcAft>
              <a:defRPr/>
            </a:pPr>
            <a:r>
              <a:rPr lang="en-US" dirty="0"/>
              <a:t>The Crystal River Nuclear Plant (CR3) was capable of generating 860 megawatts (MW) of electricity when in service and during that time helped supply power to approximately 1.7 million customers in Florida. The plant went into service on March 13, 1977, and currently employs approximately 150 people, excluding contractors and security personnel. </a:t>
            </a:r>
          </a:p>
          <a:p>
            <a:pPr defTabSz="897301" fontAlgn="base">
              <a:spcAft>
                <a:spcPct val="0"/>
              </a:spcAft>
              <a:defRPr/>
            </a:pPr>
            <a:endParaRPr lang="en-US" dirty="0"/>
          </a:p>
          <a:p>
            <a:pPr defTabSz="897301" fontAlgn="base">
              <a:spcAft>
                <a:spcPct val="0"/>
              </a:spcAft>
              <a:defRPr/>
            </a:pPr>
            <a:r>
              <a:rPr lang="en-US" b="1" dirty="0"/>
              <a:t>If needed</a:t>
            </a:r>
          </a:p>
          <a:p>
            <a:pPr defTabSz="897301" fontAlgn="base">
              <a:spcAft>
                <a:spcPct val="0"/>
              </a:spcAft>
              <a:defRPr/>
            </a:pPr>
            <a:r>
              <a:rPr lang="en-US" dirty="0"/>
              <a:t>Duke Energy owns 91.8 percent of the Crystal River Nuclear Plant. Nine other utilities own 8.2 percent of the plant, including the City of Alachua, City of Bushnell, City of Gainesville, Kissimmee Utilities Authority, City of Leesburg, New Smyrna Beach Utilities Commission, City of Ocala, Orlando Utilities Commission and Seminole Electric Cooperative, Inc.</a:t>
            </a:r>
          </a:p>
          <a:p>
            <a:endParaRPr lang="en-US" dirty="0"/>
          </a:p>
          <a:p>
            <a:r>
              <a:rPr lang="en-US" b="1" dirty="0"/>
              <a:t>Crystal River Energy Complex</a:t>
            </a:r>
          </a:p>
          <a:p>
            <a:r>
              <a:rPr lang="en-US" dirty="0"/>
              <a:t>The Crystal River Energy Complex also includes four coal-fired generating units. The complex is 4,700 acres and represents the largest energy complex on the Duke Energy Florida system. The four coal-fired units produce 2,290 megawatts of generation. </a:t>
            </a:r>
          </a:p>
          <a:p>
            <a:endParaRPr lang="en-US" dirty="0"/>
          </a:p>
          <a:p>
            <a:r>
              <a:rPr lang="en-US" b="1" dirty="0"/>
              <a:t>If needed</a:t>
            </a:r>
          </a:p>
          <a:p>
            <a:pPr marL="270283" indent="-270283" defTabSz="864908">
              <a:buFont typeface="Arial" panose="020B0604020202020204" pitchFamily="34" charset="0"/>
              <a:buChar char="•"/>
              <a:defRPr/>
            </a:pPr>
            <a:r>
              <a:rPr lang="en-US" dirty="0"/>
              <a:t>Units 1&amp;2 = 915 MW</a:t>
            </a:r>
          </a:p>
          <a:p>
            <a:pPr marL="270283" indent="-270283" defTabSz="864908">
              <a:buFont typeface="Arial" panose="020B0604020202020204" pitchFamily="34" charset="0"/>
              <a:buChar char="•"/>
              <a:defRPr/>
            </a:pPr>
            <a:r>
              <a:rPr lang="en-US" dirty="0"/>
              <a:t>Units 4&amp;5 = 1,536 MW</a:t>
            </a:r>
          </a:p>
          <a:p>
            <a:pPr marL="270283" indent="-270283" defTabSz="864908">
              <a:buFont typeface="Arial" panose="020B0604020202020204" pitchFamily="34" charset="0"/>
              <a:buChar char="•"/>
              <a:defRPr/>
            </a:pPr>
            <a:r>
              <a:rPr lang="en-US" dirty="0"/>
              <a:t>Unit 1, Built in 1966, 395 MW </a:t>
            </a:r>
          </a:p>
          <a:p>
            <a:pPr marL="270283" indent="-270283" defTabSz="864908">
              <a:buFont typeface="Arial" panose="020B0604020202020204" pitchFamily="34" charset="0"/>
              <a:buChar char="•"/>
              <a:defRPr/>
            </a:pPr>
            <a:r>
              <a:rPr lang="en-US" dirty="0"/>
              <a:t>Unit 2, Built in 1969, 520 MW </a:t>
            </a:r>
          </a:p>
          <a:p>
            <a:pPr marL="270283" indent="-270283" defTabSz="864908">
              <a:buFont typeface="Arial" panose="020B0604020202020204" pitchFamily="34" charset="0"/>
              <a:buChar char="•"/>
              <a:defRPr/>
            </a:pPr>
            <a:r>
              <a:rPr lang="en-US" dirty="0"/>
              <a:t>Unit 4, Built in 1982, 769 MW </a:t>
            </a:r>
          </a:p>
          <a:p>
            <a:pPr marL="270283" indent="-270283" defTabSz="864908">
              <a:buFont typeface="Arial" panose="020B0604020202020204" pitchFamily="34" charset="0"/>
              <a:buChar char="•"/>
              <a:defRPr/>
            </a:pPr>
            <a:r>
              <a:rPr lang="en-US" dirty="0"/>
              <a:t>Unit 5, Built in 1984, 767 MW </a:t>
            </a:r>
          </a:p>
          <a:p>
            <a:pPr marL="270283" indent="-270283" defTabSz="864908">
              <a:buFont typeface="Arial" panose="020B0604020202020204" pitchFamily="34" charset="0"/>
              <a:buChar char="•"/>
              <a:defRPr/>
            </a:pPr>
            <a:r>
              <a:rPr lang="en-US" dirty="0"/>
              <a:t>Fossil employees = 345 total</a:t>
            </a:r>
          </a:p>
          <a:p>
            <a:endParaRPr lang="en-US" dirty="0"/>
          </a:p>
          <a:p>
            <a:r>
              <a:rPr lang="en-US" b="1" dirty="0"/>
              <a:t>Natural Gas Plant</a:t>
            </a:r>
          </a:p>
          <a:p>
            <a:r>
              <a:rPr lang="en-US" dirty="0">
                <a:latin typeface="Arial" charset="0"/>
              </a:rPr>
              <a:t>In May 2014, we announced plans to construct a combined-cycle natural gas plant to supply 1,640 megawatts of generation to help serve Florida’s approximately 1.7 million customers in 2018.  </a:t>
            </a:r>
          </a:p>
          <a:p>
            <a:endParaRPr lang="en-US" dirty="0">
              <a:latin typeface="Arial" charset="0"/>
            </a:endParaRPr>
          </a:p>
          <a:p>
            <a:r>
              <a:rPr lang="en-US" dirty="0">
                <a:latin typeface="Arial" charset="0"/>
              </a:rPr>
              <a:t>If all required approvals and permits are received, the plant will be built on 400 acres near the Crystal River Energy Complex. Construction is expected to start in early 2016. The plant’s first 820 megawatts are expected to come online in spring 2018, and the second 820 megawatts are expected to come online by December 2018. </a:t>
            </a:r>
            <a:endParaRPr lang="en-US" dirty="0"/>
          </a:p>
        </p:txBody>
      </p:sp>
      <p:sp>
        <p:nvSpPr>
          <p:cNvPr id="31748" name="Slide Number Placeholder 3"/>
          <p:cNvSpPr>
            <a:spLocks noGrp="1"/>
          </p:cNvSpPr>
          <p:nvPr>
            <p:ph type="sldNum" sz="quarter" idx="5"/>
          </p:nvPr>
        </p:nvSpPr>
        <p:spPr>
          <a:xfrm>
            <a:off x="3884613" y="8685213"/>
            <a:ext cx="2971800" cy="457200"/>
          </a:xfrm>
          <a:prstGeom prst="rect">
            <a:avLst/>
          </a:prstGeom>
          <a:noFill/>
        </p:spPr>
        <p:txBody>
          <a:bodyPr lIns="89905" tIns="44951" rIns="89905" bIns="44951"/>
          <a:lstStyle/>
          <a:p>
            <a:fld id="{4084F1A1-62A4-436C-8859-CFE4BA67F061}"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DA520B2-C98F-4598-8C20-6113B759959D}" type="datetime1">
              <a:rPr lang="en-US" smtClean="0"/>
              <a:t>1/23/2018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88A1E2-F9DC-4573-8171-AC07AC414459}"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970FCB-CA2C-49CC-8BB1-EBD9084F409E}" type="datetime1">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8A1E2-F9DC-4573-8171-AC07AC41445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888A1E2-F9DC-4573-8171-AC07AC414459}"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5EC970-B676-4CC0-888D-7F8055E51836}" type="datetime1">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D046F68-C6E6-4759-A0E8-2C57DF560B0F}" type="datetime1">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888A1E2-F9DC-4573-8171-AC07AC414459}"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32A6DF3-C3B9-448B-9A72-6C6B85B91218}" type="datetime1">
              <a:rPr lang="en-US" smtClean="0"/>
              <a:t>1/23/2018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88A1E2-F9DC-4573-8171-AC07AC414459}"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762965E-9D97-4933-977B-962B89019D42}" type="datetime1">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8A1E2-F9DC-4573-8171-AC07AC414459}"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8E80DE3-D1EF-4EB9-84EF-4BD48F02C900}" type="datetime1">
              <a:rPr lang="en-US" smtClean="0"/>
              <a:t>1/23/2018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888A1E2-F9DC-4573-8171-AC07AC414459}"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66FF37-460F-42C2-BA48-090EECC9A335}" type="datetime1">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888A1E2-F9DC-4573-8171-AC07AC4144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9182B92-6830-495D-8E0C-2894244CABDC}" type="datetime1">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888A1E2-F9DC-4573-8171-AC07AC4144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888A1E2-F9DC-4573-8171-AC07AC414459}"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CBA5116-1047-4741-BE3C-98C9B4E3A95B}" type="datetime1">
              <a:rPr lang="en-US" smtClean="0"/>
              <a:t>1/23/2018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888A1E2-F9DC-4573-8171-AC07AC414459}"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73BF44B-BE76-46A6-85FD-3E945C74E13E}" type="datetime1">
              <a:rPr lang="en-US" smtClean="0"/>
              <a:t>1/23/2018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2D449FA-FFDD-4EFA-B853-A29F21FC973F}" type="datetime1">
              <a:rPr lang="en-US" smtClean="0"/>
              <a:t>1/23/2018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888A1E2-F9DC-4573-8171-AC07AC414459}"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01752" y="76200"/>
            <a:ext cx="8534400" cy="758952"/>
          </a:xfrm>
        </p:spPr>
        <p:txBody>
          <a:bodyPr>
            <a:normAutofit/>
          </a:bodyPr>
          <a:lstStyle/>
          <a:p>
            <a:pPr algn="l"/>
            <a:r>
              <a:rPr lang="en-US" sz="3000" b="1" dirty="0" smtClean="0">
                <a:latin typeface="+mj-lt"/>
              </a:rPr>
              <a:t>CR3 and Crystal River Energy Complex</a:t>
            </a:r>
          </a:p>
        </p:txBody>
      </p:sp>
      <p:sp>
        <p:nvSpPr>
          <p:cNvPr id="3" name="Slide Number Placeholder 2"/>
          <p:cNvSpPr>
            <a:spLocks noGrp="1"/>
          </p:cNvSpPr>
          <p:nvPr>
            <p:ph type="sldNum" sz="quarter" idx="12"/>
          </p:nvPr>
        </p:nvSpPr>
        <p:spPr/>
        <p:txBody>
          <a:bodyPr/>
          <a:lstStyle/>
          <a:p>
            <a:fld id="{5888A1E2-F9DC-4573-8171-AC07AC414459}" type="slidenum">
              <a:rPr lang="en-US" smtClean="0"/>
              <a:t>1</a:t>
            </a:fld>
            <a:endParaRPr lang="en-US"/>
          </a:p>
        </p:txBody>
      </p:sp>
      <p:pic>
        <p:nvPicPr>
          <p:cNvPr id="12" name="Content Placeholder 3" descr="CR3.jpg"/>
          <p:cNvPicPr>
            <a:picLocks noGrp="1" noChangeAspect="1"/>
          </p:cNvPicPr>
          <p:nvPr>
            <p:ph sz="quarter" idx="1"/>
          </p:nvPr>
        </p:nvPicPr>
        <p:blipFill rotWithShape="1">
          <a:blip r:embed="rId3" cstate="print"/>
          <a:srcRect t="3237" r="18967" b="11795"/>
          <a:stretch/>
        </p:blipFill>
        <p:spPr>
          <a:xfrm>
            <a:off x="533989" y="1715569"/>
            <a:ext cx="4044382" cy="4694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5163" y="4101649"/>
            <a:ext cx="3188207" cy="2406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2" name="Picture 10" descr="CR3 Aerial.jpg"/>
          <p:cNvPicPr>
            <a:picLocks noChangeAspect="1"/>
          </p:cNvPicPr>
          <p:nvPr/>
        </p:nvPicPr>
        <p:blipFill>
          <a:blip r:embed="rId5" cstate="print"/>
          <a:srcRect r="12630" b="34061"/>
          <a:stretch>
            <a:fillRect/>
          </a:stretch>
        </p:blipFill>
        <p:spPr bwMode="auto">
          <a:xfrm>
            <a:off x="3990909" y="1060476"/>
            <a:ext cx="4668838"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5267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CR3 ISFSI Pad</a:t>
            </a:r>
            <a:endParaRPr lang="en-US" dirty="0"/>
          </a:p>
        </p:txBody>
      </p:sp>
      <p:sp>
        <p:nvSpPr>
          <p:cNvPr id="3" name="Slide Number Placeholder 2"/>
          <p:cNvSpPr>
            <a:spLocks noGrp="1"/>
          </p:cNvSpPr>
          <p:nvPr>
            <p:ph type="sldNum" sz="quarter" idx="12"/>
          </p:nvPr>
        </p:nvSpPr>
        <p:spPr/>
        <p:txBody>
          <a:bodyPr/>
          <a:lstStyle/>
          <a:p>
            <a:fld id="{5888A1E2-F9DC-4573-8171-AC07AC414459}" type="slidenum">
              <a:rPr lang="en-US" smtClean="0"/>
              <a:t>10</a:t>
            </a:fld>
            <a:endParaRPr lang="en-US"/>
          </a:p>
        </p:txBody>
      </p:sp>
      <p:pic>
        <p:nvPicPr>
          <p:cNvPr id="1026" name="Picture 2" descr="U:\ISFSI Lightning.jpe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89577" y="1527175"/>
            <a:ext cx="812833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4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CR3 2013 - 2019</a:t>
            </a:r>
            <a:endParaRPr lang="en-US" b="1" dirty="0"/>
          </a:p>
        </p:txBody>
      </p:sp>
      <p:sp>
        <p:nvSpPr>
          <p:cNvPr id="4" name="Slide Number Placeholder 3"/>
          <p:cNvSpPr>
            <a:spLocks noGrp="1"/>
          </p:cNvSpPr>
          <p:nvPr>
            <p:ph type="sldNum" sz="quarter" idx="12"/>
          </p:nvPr>
        </p:nvSpPr>
        <p:spPr/>
        <p:txBody>
          <a:bodyPr/>
          <a:lstStyle/>
          <a:p>
            <a:fld id="{5888A1E2-F9DC-4573-8171-AC07AC414459}" type="slidenum">
              <a:rPr lang="en-US" smtClean="0"/>
              <a:t>2</a:t>
            </a:fld>
            <a:endParaRPr lang="en-US"/>
          </a:p>
        </p:txBody>
      </p:sp>
      <p:sp>
        <p:nvSpPr>
          <p:cNvPr id="3" name="Content Placeholder 2"/>
          <p:cNvSpPr>
            <a:spLocks noGrp="1"/>
          </p:cNvSpPr>
          <p:nvPr>
            <p:ph sz="quarter" idx="1"/>
          </p:nvPr>
        </p:nvSpPr>
        <p:spPr/>
        <p:txBody>
          <a:bodyPr/>
          <a:lstStyle/>
          <a:p>
            <a:r>
              <a:rPr lang="en-US" dirty="0" smtClean="0"/>
              <a:t>February	2013</a:t>
            </a:r>
          </a:p>
          <a:p>
            <a:pPr lvl="2">
              <a:lnSpc>
                <a:spcPct val="200000"/>
              </a:lnSpc>
            </a:pPr>
            <a:r>
              <a:rPr lang="en-US" dirty="0" smtClean="0"/>
              <a:t>Duke Energy announces the permanent shut down of CR3</a:t>
            </a:r>
          </a:p>
          <a:p>
            <a:pPr lvl="2">
              <a:lnSpc>
                <a:spcPct val="200000"/>
              </a:lnSpc>
            </a:pPr>
            <a:r>
              <a:rPr lang="en-US" dirty="0" smtClean="0"/>
              <a:t>There are approximately 600 employees, greater than 200 security officers and several hundred other contractors on site</a:t>
            </a:r>
          </a:p>
          <a:p>
            <a:pPr lvl="2">
              <a:lnSpc>
                <a:spcPct val="200000"/>
              </a:lnSpc>
            </a:pPr>
            <a:r>
              <a:rPr lang="en-US" dirty="0" smtClean="0"/>
              <a:t>Duke submits a notice of Permanent Cessation of Operations letter to the NRC</a:t>
            </a:r>
            <a:endParaRPr lang="en-US" dirty="0"/>
          </a:p>
        </p:txBody>
      </p:sp>
    </p:spTree>
    <p:extLst>
      <p:ext uri="{BB962C8B-B14F-4D97-AF65-F5344CB8AC3E}">
        <p14:creationId xmlns:p14="http://schemas.microsoft.com/office/powerpoint/2010/main" val="15519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CR3 2013 - 2019</a:t>
            </a:r>
            <a:endParaRPr lang="en-US" b="1" dirty="0"/>
          </a:p>
        </p:txBody>
      </p:sp>
      <p:sp>
        <p:nvSpPr>
          <p:cNvPr id="4" name="Slide Number Placeholder 3"/>
          <p:cNvSpPr>
            <a:spLocks noGrp="1"/>
          </p:cNvSpPr>
          <p:nvPr>
            <p:ph type="sldNum" sz="quarter" idx="12"/>
          </p:nvPr>
        </p:nvSpPr>
        <p:spPr/>
        <p:txBody>
          <a:bodyPr/>
          <a:lstStyle/>
          <a:p>
            <a:fld id="{5888A1E2-F9DC-4573-8171-AC07AC414459}" type="slidenum">
              <a:rPr lang="en-US" smtClean="0"/>
              <a:t>3</a:t>
            </a:fld>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July 2013</a:t>
            </a:r>
          </a:p>
          <a:p>
            <a:pPr lvl="2"/>
            <a:r>
              <a:rPr lang="en-US" dirty="0" smtClean="0"/>
              <a:t>Approximately 300 employees remain on site in the Decommissioning Transition Organization (DTO), small reduction in security officers, reduced number of contractors</a:t>
            </a:r>
          </a:p>
          <a:p>
            <a:r>
              <a:rPr lang="en-US" dirty="0" smtClean="0"/>
              <a:t>September 2013</a:t>
            </a:r>
          </a:p>
          <a:p>
            <a:pPr lvl="2"/>
            <a:r>
              <a:rPr lang="en-US" dirty="0" smtClean="0"/>
              <a:t>Submitted the permanently defueled emergency plan (PDEP), emergency action level (EAL) scheme change and the request for exemption from emergency planning standards for NRC review</a:t>
            </a:r>
          </a:p>
          <a:p>
            <a:pPr lvl="2"/>
            <a:endParaRPr lang="en-US" dirty="0"/>
          </a:p>
          <a:p>
            <a:r>
              <a:rPr lang="en-US" dirty="0" smtClean="0"/>
              <a:t>December 2013</a:t>
            </a:r>
          </a:p>
          <a:p>
            <a:pPr lvl="2"/>
            <a:r>
              <a:rPr lang="en-US" dirty="0" smtClean="0"/>
              <a:t>Post Shutdown Decommissioning Activities Report and the Detailed Cost Estimate  (SAFSTOR option chosen) submitted to NRC and State of Florida</a:t>
            </a:r>
          </a:p>
          <a:p>
            <a:pPr lvl="3"/>
            <a:r>
              <a:rPr lang="en-US" dirty="0" smtClean="0">
                <a:solidFill>
                  <a:schemeClr val="tx1"/>
                </a:solidFill>
              </a:rPr>
              <a:t>60 + 1 years</a:t>
            </a:r>
          </a:p>
          <a:p>
            <a:pPr lvl="3"/>
            <a:r>
              <a:rPr lang="en-US" dirty="0" smtClean="0">
                <a:solidFill>
                  <a:schemeClr val="tx1"/>
                </a:solidFill>
              </a:rPr>
              <a:t>$1.18B (2013 dollars)</a:t>
            </a:r>
          </a:p>
        </p:txBody>
      </p:sp>
    </p:spTree>
    <p:extLst>
      <p:ext uri="{BB962C8B-B14F-4D97-AF65-F5344CB8AC3E}">
        <p14:creationId xmlns:p14="http://schemas.microsoft.com/office/powerpoint/2010/main" val="416129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CR3 2013 - 2019</a:t>
            </a:r>
            <a:endParaRPr lang="en-US" b="1" dirty="0"/>
          </a:p>
        </p:txBody>
      </p:sp>
      <p:sp>
        <p:nvSpPr>
          <p:cNvPr id="4" name="Slide Number Placeholder 3"/>
          <p:cNvSpPr>
            <a:spLocks noGrp="1"/>
          </p:cNvSpPr>
          <p:nvPr>
            <p:ph type="sldNum" sz="quarter" idx="12"/>
          </p:nvPr>
        </p:nvSpPr>
        <p:spPr/>
        <p:txBody>
          <a:bodyPr/>
          <a:lstStyle/>
          <a:p>
            <a:fld id="{5888A1E2-F9DC-4573-8171-AC07AC414459}" type="slidenum">
              <a:rPr lang="en-US" smtClean="0"/>
              <a:t>4</a:t>
            </a:fld>
            <a:endParaRPr lang="en-US"/>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a:spcBef>
                <a:spcPts val="1200"/>
              </a:spcBef>
            </a:pPr>
            <a:r>
              <a:rPr lang="en-US" dirty="0" smtClean="0"/>
              <a:t>August 2014</a:t>
            </a:r>
          </a:p>
          <a:p>
            <a:pPr lvl="2">
              <a:spcBef>
                <a:spcPts val="1200"/>
              </a:spcBef>
            </a:pPr>
            <a:r>
              <a:rPr lang="en-US" dirty="0" smtClean="0"/>
              <a:t>Duke Energy Board of Directors approve the Independent Spent Fuel Storage Installation (ISFSI) project</a:t>
            </a:r>
          </a:p>
          <a:p>
            <a:pPr lvl="3">
              <a:spcBef>
                <a:spcPts val="1200"/>
              </a:spcBef>
            </a:pPr>
            <a:r>
              <a:rPr lang="en-US" dirty="0" smtClean="0">
                <a:solidFill>
                  <a:schemeClr val="tx1"/>
                </a:solidFill>
              </a:rPr>
              <a:t>$173M (trust and regulatory asset)</a:t>
            </a:r>
          </a:p>
          <a:p>
            <a:pPr lvl="3">
              <a:spcBef>
                <a:spcPts val="1200"/>
              </a:spcBef>
            </a:pPr>
            <a:r>
              <a:rPr lang="en-US" dirty="0" smtClean="0">
                <a:solidFill>
                  <a:schemeClr val="tx1"/>
                </a:solidFill>
              </a:rPr>
              <a:t>Additional $9.8 M security project managed by the ISFSI team</a:t>
            </a:r>
          </a:p>
          <a:p>
            <a:pPr>
              <a:lnSpc>
                <a:spcPct val="150000"/>
              </a:lnSpc>
            </a:pPr>
            <a:r>
              <a:rPr lang="en-US" dirty="0"/>
              <a:t>October </a:t>
            </a:r>
            <a:r>
              <a:rPr lang="en-US" dirty="0" smtClean="0"/>
              <a:t>2014</a:t>
            </a:r>
            <a:endParaRPr lang="en-US" dirty="0"/>
          </a:p>
          <a:p>
            <a:pPr lvl="2">
              <a:lnSpc>
                <a:spcPct val="150000"/>
              </a:lnSpc>
            </a:pPr>
            <a:r>
              <a:rPr lang="en-US" dirty="0"/>
              <a:t>Commence ISFSI pad construction</a:t>
            </a:r>
          </a:p>
          <a:p>
            <a:r>
              <a:rPr lang="en-US" dirty="0" smtClean="0"/>
              <a:t>December </a:t>
            </a:r>
            <a:r>
              <a:rPr lang="en-US" dirty="0"/>
              <a:t>2014</a:t>
            </a:r>
          </a:p>
          <a:p>
            <a:pPr lvl="2"/>
            <a:r>
              <a:rPr lang="en-US" dirty="0"/>
              <a:t>Completed nuclear island construction</a:t>
            </a:r>
          </a:p>
          <a:p>
            <a:pPr lvl="2"/>
            <a:r>
              <a:rPr lang="en-US" dirty="0"/>
              <a:t>Completed legacy low level radioactive waste shipment project</a:t>
            </a:r>
          </a:p>
          <a:p>
            <a:r>
              <a:rPr lang="en-US" dirty="0"/>
              <a:t>April 2015</a:t>
            </a:r>
          </a:p>
          <a:p>
            <a:pPr lvl="2"/>
            <a:r>
              <a:rPr lang="en-US" dirty="0"/>
              <a:t>Implemented the Permanently Defueled Emergency Plan</a:t>
            </a:r>
          </a:p>
          <a:p>
            <a:pPr marL="0" indent="0">
              <a:spcBef>
                <a:spcPts val="1200"/>
              </a:spcBef>
              <a:buNone/>
            </a:pPr>
            <a:endParaRPr lang="en-US" dirty="0"/>
          </a:p>
        </p:txBody>
      </p:sp>
    </p:spTree>
    <p:extLst>
      <p:ext uri="{BB962C8B-B14F-4D97-AF65-F5344CB8AC3E}">
        <p14:creationId xmlns:p14="http://schemas.microsoft.com/office/powerpoint/2010/main" val="343769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CR3 2013 - 2019</a:t>
            </a:r>
            <a:endParaRPr lang="en-US" b="1" dirty="0"/>
          </a:p>
        </p:txBody>
      </p:sp>
      <p:sp>
        <p:nvSpPr>
          <p:cNvPr id="4" name="Slide Number Placeholder 3"/>
          <p:cNvSpPr>
            <a:spLocks noGrp="1"/>
          </p:cNvSpPr>
          <p:nvPr>
            <p:ph type="sldNum" sz="quarter" idx="12"/>
          </p:nvPr>
        </p:nvSpPr>
        <p:spPr/>
        <p:txBody>
          <a:bodyPr/>
          <a:lstStyle/>
          <a:p>
            <a:fld id="{5888A1E2-F9DC-4573-8171-AC07AC414459}" type="slidenum">
              <a:rPr lang="en-US" smtClean="0"/>
              <a:t>5</a:t>
            </a:fld>
            <a:endParaRPr lang="en-US"/>
          </a:p>
        </p:txBody>
      </p:sp>
      <p:sp>
        <p:nvSpPr>
          <p:cNvPr id="3" name="Content Placeholder 2"/>
          <p:cNvSpPr>
            <a:spLocks noGrp="1"/>
          </p:cNvSpPr>
          <p:nvPr>
            <p:ph sz="quarter" idx="1"/>
          </p:nvPr>
        </p:nvSpPr>
        <p:spPr/>
        <p:txBody>
          <a:bodyPr>
            <a:normAutofit fontScale="85000" lnSpcReduction="10000"/>
          </a:bodyPr>
          <a:lstStyle/>
          <a:p>
            <a:r>
              <a:rPr lang="en-US" dirty="0" smtClean="0"/>
              <a:t>July 2015</a:t>
            </a:r>
          </a:p>
          <a:p>
            <a:pPr lvl="2"/>
            <a:r>
              <a:rPr lang="en-US" dirty="0" smtClean="0"/>
              <a:t>Transitioned to the SAFSTOR I Organization</a:t>
            </a:r>
          </a:p>
          <a:p>
            <a:pPr marL="1262063" lvl="5" indent="-182563"/>
            <a:r>
              <a:rPr lang="en-US" dirty="0" smtClean="0"/>
              <a:t>Approximately 70 employees, 110 Security Officers and the ISFSI team (currently 115)</a:t>
            </a:r>
          </a:p>
          <a:p>
            <a:r>
              <a:rPr lang="en-US" dirty="0" smtClean="0"/>
              <a:t>September 2015</a:t>
            </a:r>
          </a:p>
          <a:p>
            <a:pPr lvl="2"/>
            <a:r>
              <a:rPr lang="en-US" dirty="0" smtClean="0"/>
              <a:t>Implemented Permanently Defueled Technical Specifications</a:t>
            </a:r>
          </a:p>
          <a:p>
            <a:pPr lvl="2"/>
            <a:r>
              <a:rPr lang="en-US" dirty="0" smtClean="0"/>
              <a:t>Made the transition from Nuclear Reactor Regulation to Nuclear Material Safety and Safeguards  (NRC oversight).</a:t>
            </a:r>
          </a:p>
          <a:p>
            <a:pPr>
              <a:lnSpc>
                <a:spcPct val="110000"/>
              </a:lnSpc>
            </a:pPr>
            <a:r>
              <a:rPr lang="en-US" dirty="0" smtClean="0"/>
              <a:t>May </a:t>
            </a:r>
            <a:r>
              <a:rPr lang="en-US" dirty="0"/>
              <a:t>2016</a:t>
            </a:r>
          </a:p>
          <a:p>
            <a:pPr lvl="2">
              <a:lnSpc>
                <a:spcPct val="150000"/>
              </a:lnSpc>
            </a:pPr>
            <a:r>
              <a:rPr lang="en-US" dirty="0"/>
              <a:t>Submitted the ISFSI only security plan and emergency </a:t>
            </a:r>
            <a:r>
              <a:rPr lang="en-US" dirty="0" smtClean="0"/>
              <a:t>plan to the NRC</a:t>
            </a:r>
            <a:endParaRPr lang="en-US" dirty="0"/>
          </a:p>
          <a:p>
            <a:pPr>
              <a:lnSpc>
                <a:spcPct val="150000"/>
              </a:lnSpc>
            </a:pPr>
            <a:r>
              <a:rPr lang="en-US" dirty="0" smtClean="0"/>
              <a:t>June 2016</a:t>
            </a:r>
          </a:p>
          <a:p>
            <a:pPr lvl="2">
              <a:lnSpc>
                <a:spcPct val="150000"/>
              </a:lnSpc>
            </a:pPr>
            <a:r>
              <a:rPr lang="en-US" dirty="0" smtClean="0"/>
              <a:t>Received </a:t>
            </a:r>
            <a:r>
              <a:rPr lang="en-US" dirty="0"/>
              <a:t>the Historical Site Assessment report</a:t>
            </a:r>
          </a:p>
          <a:p>
            <a:pPr marL="1828800" lvl="4" indent="0">
              <a:buNone/>
            </a:pPr>
            <a:endParaRPr lang="en-US" dirty="0" smtClean="0"/>
          </a:p>
        </p:txBody>
      </p:sp>
    </p:spTree>
    <p:extLst>
      <p:ext uri="{BB962C8B-B14F-4D97-AF65-F5344CB8AC3E}">
        <p14:creationId xmlns:p14="http://schemas.microsoft.com/office/powerpoint/2010/main" val="314475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CR3 2013 - 2019</a:t>
            </a:r>
            <a:endParaRPr lang="en-US" b="1" dirty="0"/>
          </a:p>
        </p:txBody>
      </p:sp>
      <p:sp>
        <p:nvSpPr>
          <p:cNvPr id="4" name="Slide Number Placeholder 3"/>
          <p:cNvSpPr>
            <a:spLocks noGrp="1"/>
          </p:cNvSpPr>
          <p:nvPr>
            <p:ph type="sldNum" sz="quarter" idx="12"/>
          </p:nvPr>
        </p:nvSpPr>
        <p:spPr/>
        <p:txBody>
          <a:bodyPr/>
          <a:lstStyle/>
          <a:p>
            <a:fld id="{5888A1E2-F9DC-4573-8171-AC07AC414459}" type="slidenum">
              <a:rPr lang="en-US" smtClean="0"/>
              <a:t>6</a:t>
            </a:fld>
            <a:endParaRPr lang="en-US"/>
          </a:p>
        </p:txBody>
      </p:sp>
      <p:sp>
        <p:nvSpPr>
          <p:cNvPr id="3" name="Content Placeholder 2"/>
          <p:cNvSpPr>
            <a:spLocks noGrp="1"/>
          </p:cNvSpPr>
          <p:nvPr>
            <p:ph sz="quarter" idx="1"/>
          </p:nvPr>
        </p:nvSpPr>
        <p:spPr>
          <a:xfrm>
            <a:off x="304800" y="1371600"/>
            <a:ext cx="8503920" cy="5105400"/>
          </a:xfrm>
        </p:spPr>
        <p:txBody>
          <a:bodyPr>
            <a:normAutofit lnSpcReduction="10000"/>
          </a:bodyPr>
          <a:lstStyle/>
          <a:p>
            <a:pPr>
              <a:lnSpc>
                <a:spcPct val="150000"/>
              </a:lnSpc>
            </a:pPr>
            <a:r>
              <a:rPr lang="en-US" sz="2400" dirty="0" smtClean="0"/>
              <a:t>November 2016</a:t>
            </a:r>
          </a:p>
          <a:p>
            <a:pPr lvl="2">
              <a:lnSpc>
                <a:spcPct val="150000"/>
              </a:lnSpc>
            </a:pPr>
            <a:r>
              <a:rPr lang="en-US" sz="1800" dirty="0" smtClean="0"/>
              <a:t>Completed the large component disposition project (original steam generators and original reactor head)</a:t>
            </a:r>
          </a:p>
          <a:p>
            <a:pPr>
              <a:spcAft>
                <a:spcPts val="600"/>
              </a:spcAft>
            </a:pPr>
            <a:r>
              <a:rPr lang="en-US" sz="2400" dirty="0" smtClean="0"/>
              <a:t>January 2017</a:t>
            </a:r>
          </a:p>
          <a:p>
            <a:pPr lvl="2">
              <a:spcAft>
                <a:spcPts val="600"/>
              </a:spcAft>
            </a:pPr>
            <a:r>
              <a:rPr lang="en-US" sz="1700" dirty="0" smtClean="0"/>
              <a:t>Complete ISFSI pad Construction</a:t>
            </a:r>
          </a:p>
          <a:p>
            <a:pPr>
              <a:spcAft>
                <a:spcPts val="600"/>
              </a:spcAft>
            </a:pPr>
            <a:r>
              <a:rPr lang="en-US" sz="2400" dirty="0" smtClean="0"/>
              <a:t>February 2017</a:t>
            </a:r>
            <a:endParaRPr lang="en-US" sz="2400" dirty="0"/>
          </a:p>
          <a:p>
            <a:pPr lvl="2">
              <a:spcAft>
                <a:spcPts val="600"/>
              </a:spcAft>
            </a:pPr>
            <a:r>
              <a:rPr lang="en-US" sz="1800" dirty="0"/>
              <a:t>Completed shipment of batch 19 fuel to Oconee plant.</a:t>
            </a:r>
          </a:p>
          <a:p>
            <a:pPr>
              <a:spcAft>
                <a:spcPts val="600"/>
              </a:spcAft>
            </a:pPr>
            <a:r>
              <a:rPr lang="en-US" sz="2400" dirty="0"/>
              <a:t>June </a:t>
            </a:r>
            <a:r>
              <a:rPr lang="en-US" sz="2400" dirty="0" smtClean="0"/>
              <a:t>2017</a:t>
            </a:r>
            <a:endParaRPr lang="en-US" sz="2400" dirty="0"/>
          </a:p>
          <a:p>
            <a:pPr lvl="2">
              <a:spcAft>
                <a:spcPts val="600"/>
              </a:spcAft>
            </a:pPr>
            <a:r>
              <a:rPr lang="en-US" sz="1800" dirty="0" smtClean="0"/>
              <a:t>Commence </a:t>
            </a:r>
            <a:r>
              <a:rPr lang="en-US" sz="1800" dirty="0"/>
              <a:t>the spent fuel pool to pad </a:t>
            </a:r>
            <a:r>
              <a:rPr lang="en-US" sz="1800" dirty="0" smtClean="0"/>
              <a:t>campaign</a:t>
            </a:r>
          </a:p>
          <a:p>
            <a:pPr>
              <a:spcAft>
                <a:spcPts val="600"/>
              </a:spcAft>
            </a:pPr>
            <a:r>
              <a:rPr lang="en-US" sz="2400" dirty="0" smtClean="0"/>
              <a:t>Dec 2017</a:t>
            </a:r>
          </a:p>
          <a:p>
            <a:pPr lvl="2">
              <a:spcAft>
                <a:spcPts val="600"/>
              </a:spcAft>
            </a:pPr>
            <a:r>
              <a:rPr lang="en-US" sz="1700" dirty="0" smtClean="0"/>
              <a:t>Kicked-off update of the Detailed Cost Estimate</a:t>
            </a:r>
          </a:p>
          <a:p>
            <a:pPr>
              <a:spcAft>
                <a:spcPts val="600"/>
              </a:spcAft>
            </a:pPr>
            <a:endParaRPr lang="en-US" sz="2400" dirty="0"/>
          </a:p>
        </p:txBody>
      </p:sp>
    </p:spTree>
    <p:extLst>
      <p:ext uri="{BB962C8B-B14F-4D97-AF65-F5344CB8AC3E}">
        <p14:creationId xmlns:p14="http://schemas.microsoft.com/office/powerpoint/2010/main" val="360305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CR3 2013 - 2019</a:t>
            </a:r>
            <a:endParaRPr lang="en-US" b="1" dirty="0"/>
          </a:p>
        </p:txBody>
      </p:sp>
      <p:sp>
        <p:nvSpPr>
          <p:cNvPr id="4" name="Slide Number Placeholder 3"/>
          <p:cNvSpPr>
            <a:spLocks noGrp="1"/>
          </p:cNvSpPr>
          <p:nvPr>
            <p:ph type="sldNum" sz="quarter" idx="12"/>
          </p:nvPr>
        </p:nvSpPr>
        <p:spPr/>
        <p:txBody>
          <a:bodyPr/>
          <a:lstStyle/>
          <a:p>
            <a:fld id="{5888A1E2-F9DC-4573-8171-AC07AC414459}" type="slidenum">
              <a:rPr lang="en-US" smtClean="0"/>
              <a:t>7</a:t>
            </a:fld>
            <a:endParaRPr lang="en-US"/>
          </a:p>
        </p:txBody>
      </p:sp>
      <p:sp>
        <p:nvSpPr>
          <p:cNvPr id="3" name="Content Placeholder 2"/>
          <p:cNvSpPr>
            <a:spLocks noGrp="1"/>
          </p:cNvSpPr>
          <p:nvPr>
            <p:ph sz="quarter" idx="1"/>
          </p:nvPr>
        </p:nvSpPr>
        <p:spPr/>
        <p:txBody>
          <a:bodyPr>
            <a:normAutofit fontScale="77500" lnSpcReduction="20000"/>
          </a:bodyPr>
          <a:lstStyle/>
          <a:p>
            <a:pPr>
              <a:lnSpc>
                <a:spcPct val="150000"/>
              </a:lnSpc>
            </a:pPr>
            <a:r>
              <a:rPr lang="en-US" dirty="0" smtClean="0"/>
              <a:t>January 2018</a:t>
            </a:r>
          </a:p>
          <a:p>
            <a:pPr lvl="2">
              <a:lnSpc>
                <a:spcPct val="150000"/>
              </a:lnSpc>
            </a:pPr>
            <a:r>
              <a:rPr lang="en-US" dirty="0" smtClean="0"/>
              <a:t>Completed pool to pad activities </a:t>
            </a:r>
          </a:p>
          <a:p>
            <a:pPr lvl="2">
              <a:lnSpc>
                <a:spcPct val="150000"/>
              </a:lnSpc>
            </a:pPr>
            <a:r>
              <a:rPr lang="en-US" dirty="0"/>
              <a:t>Submitted notification that all fuel removed from the Spent Fuel </a:t>
            </a:r>
            <a:r>
              <a:rPr lang="en-US" dirty="0" smtClean="0"/>
              <a:t>Pool</a:t>
            </a:r>
          </a:p>
          <a:p>
            <a:pPr lvl="2">
              <a:lnSpc>
                <a:spcPct val="150000"/>
              </a:lnSpc>
            </a:pPr>
            <a:r>
              <a:rPr lang="en-US" dirty="0" smtClean="0"/>
              <a:t>Implement ISFSI-Only Technical Specifications</a:t>
            </a:r>
            <a:endParaRPr lang="en-US" dirty="0"/>
          </a:p>
          <a:p>
            <a:pPr>
              <a:lnSpc>
                <a:spcPct val="150000"/>
              </a:lnSpc>
            </a:pPr>
            <a:r>
              <a:rPr lang="en-US" dirty="0" smtClean="0"/>
              <a:t>February 2018</a:t>
            </a:r>
          </a:p>
          <a:p>
            <a:pPr lvl="2">
              <a:lnSpc>
                <a:spcPct val="150000"/>
              </a:lnSpc>
            </a:pPr>
            <a:r>
              <a:rPr lang="en-US" dirty="0" smtClean="0"/>
              <a:t>Commence spent fuel pool clean-up</a:t>
            </a:r>
          </a:p>
          <a:p>
            <a:pPr lvl="3">
              <a:lnSpc>
                <a:spcPct val="150000"/>
              </a:lnSpc>
            </a:pPr>
            <a:r>
              <a:rPr lang="en-US" dirty="0" smtClean="0">
                <a:solidFill>
                  <a:schemeClr val="tx1"/>
                </a:solidFill>
              </a:rPr>
              <a:t>Move greater than class C (GTCC) waste from the pool to ISFSI pad</a:t>
            </a:r>
          </a:p>
          <a:p>
            <a:pPr lvl="3">
              <a:lnSpc>
                <a:spcPct val="150000"/>
              </a:lnSpc>
            </a:pPr>
            <a:r>
              <a:rPr lang="en-US" dirty="0" smtClean="0">
                <a:solidFill>
                  <a:schemeClr val="tx1"/>
                </a:solidFill>
              </a:rPr>
              <a:t>Remove non-fuel components from Spent Fuel Pool</a:t>
            </a:r>
          </a:p>
          <a:p>
            <a:pPr lvl="3">
              <a:lnSpc>
                <a:spcPct val="150000"/>
              </a:lnSpc>
            </a:pPr>
            <a:r>
              <a:rPr lang="en-US" dirty="0" smtClean="0">
                <a:solidFill>
                  <a:schemeClr val="tx1"/>
                </a:solidFill>
              </a:rPr>
              <a:t>Remove spent fuel racks from Spent Fuel Pool</a:t>
            </a:r>
          </a:p>
          <a:p>
            <a:pPr>
              <a:lnSpc>
                <a:spcPct val="150000"/>
              </a:lnSpc>
            </a:pPr>
            <a:r>
              <a:rPr lang="en-US" dirty="0" smtClean="0"/>
              <a:t>April 2018</a:t>
            </a:r>
          </a:p>
          <a:p>
            <a:pPr lvl="2">
              <a:lnSpc>
                <a:spcPct val="150000"/>
              </a:lnSpc>
            </a:pPr>
            <a:r>
              <a:rPr lang="en-US" dirty="0" smtClean="0"/>
              <a:t>Implement ISFSI–Only Security Plan and ISFSI-Only Emergency Plan</a:t>
            </a:r>
          </a:p>
        </p:txBody>
      </p:sp>
    </p:spTree>
    <p:extLst>
      <p:ext uri="{BB962C8B-B14F-4D97-AF65-F5344CB8AC3E}">
        <p14:creationId xmlns:p14="http://schemas.microsoft.com/office/powerpoint/2010/main" val="418177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CR3 2013 - 2019</a:t>
            </a:r>
            <a:endParaRPr lang="en-US" b="1" dirty="0"/>
          </a:p>
        </p:txBody>
      </p:sp>
      <p:sp>
        <p:nvSpPr>
          <p:cNvPr id="4" name="Slide Number Placeholder 3"/>
          <p:cNvSpPr>
            <a:spLocks noGrp="1"/>
          </p:cNvSpPr>
          <p:nvPr>
            <p:ph type="sldNum" sz="quarter" idx="12"/>
          </p:nvPr>
        </p:nvSpPr>
        <p:spPr/>
        <p:txBody>
          <a:bodyPr/>
          <a:lstStyle/>
          <a:p>
            <a:fld id="{5888A1E2-F9DC-4573-8171-AC07AC414459}" type="slidenum">
              <a:rPr lang="en-US" smtClean="0"/>
              <a:t>8</a:t>
            </a:fld>
            <a:endParaRPr lang="en-US"/>
          </a:p>
        </p:txBody>
      </p:sp>
      <p:sp>
        <p:nvSpPr>
          <p:cNvPr id="3" name="Content Placeholder 2"/>
          <p:cNvSpPr>
            <a:spLocks noGrp="1"/>
          </p:cNvSpPr>
          <p:nvPr>
            <p:ph sz="quarter" idx="1"/>
          </p:nvPr>
        </p:nvSpPr>
        <p:spPr>
          <a:xfrm>
            <a:off x="301752" y="1527048"/>
            <a:ext cx="8503920" cy="4873752"/>
          </a:xfrm>
        </p:spPr>
        <p:txBody>
          <a:bodyPr>
            <a:normAutofit fontScale="92500"/>
          </a:bodyPr>
          <a:lstStyle/>
          <a:p>
            <a:pPr>
              <a:lnSpc>
                <a:spcPct val="150000"/>
              </a:lnSpc>
            </a:pPr>
            <a:r>
              <a:rPr lang="en-US" dirty="0" smtClean="0"/>
              <a:t>September 2018</a:t>
            </a:r>
          </a:p>
          <a:p>
            <a:pPr lvl="2">
              <a:lnSpc>
                <a:spcPct val="150000"/>
              </a:lnSpc>
            </a:pPr>
            <a:r>
              <a:rPr lang="en-US" dirty="0" smtClean="0"/>
              <a:t>Complete Spent Fuel Pool cleanup/draindown</a:t>
            </a:r>
          </a:p>
          <a:p>
            <a:pPr>
              <a:lnSpc>
                <a:spcPct val="150000"/>
              </a:lnSpc>
            </a:pPr>
            <a:r>
              <a:rPr lang="en-US" dirty="0" smtClean="0"/>
              <a:t>March 2019</a:t>
            </a:r>
          </a:p>
          <a:p>
            <a:pPr lvl="2">
              <a:lnSpc>
                <a:spcPct val="150000"/>
              </a:lnSpc>
            </a:pPr>
            <a:r>
              <a:rPr lang="en-US" dirty="0" smtClean="0"/>
              <a:t>Relocate personnel to new office/shop locations</a:t>
            </a:r>
          </a:p>
          <a:p>
            <a:pPr>
              <a:lnSpc>
                <a:spcPct val="150000"/>
              </a:lnSpc>
            </a:pPr>
            <a:r>
              <a:rPr lang="en-US" dirty="0" smtClean="0"/>
              <a:t>July 2019</a:t>
            </a:r>
          </a:p>
          <a:p>
            <a:pPr lvl="2">
              <a:lnSpc>
                <a:spcPct val="150000"/>
              </a:lnSpc>
            </a:pPr>
            <a:r>
              <a:rPr lang="en-US" dirty="0" smtClean="0"/>
              <a:t>Place in service new electrical, Fire Protection and ventilation systems</a:t>
            </a:r>
          </a:p>
          <a:p>
            <a:pPr lvl="2">
              <a:lnSpc>
                <a:spcPct val="150000"/>
              </a:lnSpc>
            </a:pPr>
            <a:r>
              <a:rPr lang="en-US" dirty="0" smtClean="0"/>
              <a:t>Complete remaining SSC abandonment</a:t>
            </a:r>
          </a:p>
          <a:p>
            <a:pPr lvl="5">
              <a:lnSpc>
                <a:spcPct val="150000"/>
              </a:lnSpc>
            </a:pPr>
            <a:r>
              <a:rPr lang="en-US" dirty="0" smtClean="0"/>
              <a:t>Power Block cold, dark and deenergized</a:t>
            </a:r>
          </a:p>
          <a:p>
            <a:pPr lvl="2">
              <a:lnSpc>
                <a:spcPct val="150000"/>
              </a:lnSpc>
            </a:pPr>
            <a:r>
              <a:rPr lang="en-US" dirty="0" smtClean="0"/>
              <a:t>Implement SAFSTOR II (55 people)</a:t>
            </a:r>
          </a:p>
        </p:txBody>
      </p:sp>
    </p:spTree>
    <p:extLst>
      <p:ext uri="{BB962C8B-B14F-4D97-AF65-F5344CB8AC3E}">
        <p14:creationId xmlns:p14="http://schemas.microsoft.com/office/powerpoint/2010/main" val="160758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758952"/>
          </a:xfrm>
        </p:spPr>
        <p:txBody>
          <a:bodyPr/>
          <a:lstStyle/>
          <a:p>
            <a:r>
              <a:rPr lang="en-US" b="1" dirty="0" smtClean="0"/>
              <a:t>CR3 2019 - 2074</a:t>
            </a:r>
            <a:endParaRPr lang="en-US" b="1" dirty="0"/>
          </a:p>
        </p:txBody>
      </p:sp>
      <p:sp>
        <p:nvSpPr>
          <p:cNvPr id="4" name="Slide Number Placeholder 3"/>
          <p:cNvSpPr>
            <a:spLocks noGrp="1"/>
          </p:cNvSpPr>
          <p:nvPr>
            <p:ph type="sldNum" sz="quarter" idx="12"/>
          </p:nvPr>
        </p:nvSpPr>
        <p:spPr/>
        <p:txBody>
          <a:bodyPr/>
          <a:lstStyle/>
          <a:p>
            <a:fld id="{5888A1E2-F9DC-4573-8171-AC07AC414459}" type="slidenum">
              <a:rPr lang="en-US" smtClean="0"/>
              <a:t>9</a:t>
            </a:fld>
            <a:endParaRPr lang="en-US"/>
          </a:p>
        </p:txBody>
      </p:sp>
      <p:sp>
        <p:nvSpPr>
          <p:cNvPr id="3" name="Content Placeholder 2"/>
          <p:cNvSpPr>
            <a:spLocks noGrp="1"/>
          </p:cNvSpPr>
          <p:nvPr>
            <p:ph sz="quarter" idx="1"/>
          </p:nvPr>
        </p:nvSpPr>
        <p:spPr/>
        <p:txBody>
          <a:bodyPr>
            <a:normAutofit fontScale="92500" lnSpcReduction="20000"/>
          </a:bodyPr>
          <a:lstStyle/>
          <a:p>
            <a:pPr>
              <a:lnSpc>
                <a:spcPct val="150000"/>
              </a:lnSpc>
            </a:pPr>
            <a:r>
              <a:rPr lang="en-US" dirty="0" smtClean="0"/>
              <a:t>Operate, maintain and secure the ISFSI and various power block structures</a:t>
            </a:r>
          </a:p>
          <a:p>
            <a:pPr>
              <a:lnSpc>
                <a:spcPct val="150000"/>
              </a:lnSpc>
            </a:pPr>
            <a:r>
              <a:rPr lang="en-US" dirty="0" smtClean="0"/>
              <a:t>DOE takes possession of the used fuel and GTCC waste (2036)</a:t>
            </a:r>
          </a:p>
          <a:p>
            <a:pPr>
              <a:lnSpc>
                <a:spcPct val="150000"/>
              </a:lnSpc>
            </a:pPr>
            <a:r>
              <a:rPr lang="en-US" dirty="0" smtClean="0"/>
              <a:t>Transition to dormancy with no used fuel on site (2036)</a:t>
            </a:r>
          </a:p>
          <a:p>
            <a:pPr>
              <a:lnSpc>
                <a:spcPct val="150000"/>
              </a:lnSpc>
            </a:pPr>
            <a:r>
              <a:rPr lang="en-US" dirty="0" smtClean="0"/>
              <a:t>Commence D&amp;D planning (2068)</a:t>
            </a:r>
          </a:p>
          <a:p>
            <a:pPr>
              <a:lnSpc>
                <a:spcPct val="150000"/>
              </a:lnSpc>
            </a:pPr>
            <a:r>
              <a:rPr lang="en-US" dirty="0" smtClean="0"/>
              <a:t>Complete license termination (2073)</a:t>
            </a:r>
          </a:p>
          <a:p>
            <a:pPr>
              <a:lnSpc>
                <a:spcPct val="150000"/>
              </a:lnSpc>
            </a:pPr>
            <a:r>
              <a:rPr lang="en-US" dirty="0" smtClean="0"/>
              <a:t>Complete site restoration (2074)</a:t>
            </a:r>
            <a:endParaRPr lang="en-US" dirty="0"/>
          </a:p>
        </p:txBody>
      </p:sp>
    </p:spTree>
    <p:extLst>
      <p:ext uri="{BB962C8B-B14F-4D97-AF65-F5344CB8AC3E}">
        <p14:creationId xmlns:p14="http://schemas.microsoft.com/office/powerpoint/2010/main" val="26589515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2378</TotalTime>
  <Words>764</Words>
  <Application>Microsoft Office PowerPoint</Application>
  <PresentationFormat>On-screen Show (4:3)</PresentationFormat>
  <Paragraphs>113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Civic</vt:lpstr>
      <vt:lpstr>CR3 and Crystal River Energy Complex</vt:lpstr>
      <vt:lpstr>CR3 2013 - 2019</vt:lpstr>
      <vt:lpstr>CR3 2013 - 2019</vt:lpstr>
      <vt:lpstr>CR3 2013 - 2019</vt:lpstr>
      <vt:lpstr>CR3 2013 - 2019</vt:lpstr>
      <vt:lpstr>CR3 2013 - 2019</vt:lpstr>
      <vt:lpstr>CR3 2013 - 2019</vt:lpstr>
      <vt:lpstr>CR3 2013 - 2019</vt:lpstr>
      <vt:lpstr>CR3 2019 - 2074</vt:lpstr>
      <vt:lpstr>CR3 ISFSI Pad</vt:lpstr>
    </vt:vector>
  </TitlesOfParts>
  <Company>Duke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By Design</dc:title>
  <dc:creator>Hobbs, Terry</dc:creator>
  <cp:lastModifiedBy>Mark Walker</cp:lastModifiedBy>
  <cp:revision>32</cp:revision>
  <dcterms:created xsi:type="dcterms:W3CDTF">2017-08-02T15:26:28Z</dcterms:created>
  <dcterms:modified xsi:type="dcterms:W3CDTF">2018-01-24T04:45:57Z</dcterms:modified>
</cp:coreProperties>
</file>